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8" r:id="rId12"/>
    <p:sldId id="271" r:id="rId13"/>
    <p:sldId id="269" r:id="rId14"/>
    <p:sldId id="270" r:id="rId15"/>
    <p:sldId id="277" r:id="rId16"/>
    <p:sldId id="272" r:id="rId17"/>
    <p:sldId id="273" r:id="rId18"/>
    <p:sldId id="275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FF53618-4FD6-4092-94EE-C1102F2587FE}" type="datetimeFigureOut">
              <a:rPr lang="en-US" smtClean="0"/>
              <a:t>12/23/2017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03D7CD0-A7F2-4277-9EB3-671FD82572B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8000" dirty="0" smtClean="0">
                <a:cs typeface="B Mitra" pitchFamily="2" charset="-78"/>
              </a:rPr>
              <a:t>کاردرمانی</a:t>
            </a:r>
            <a:endParaRPr lang="en-US" sz="8000" dirty="0">
              <a:cs typeface="B Mitr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طاهره دفتری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0888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نیاز بیولوژیکی برای اکوپیشن کاملا ساده است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اکوپیشن همانند غذا و آب برای انسان حیاتی است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انسان برای اینکه بتواند رشد کند وتولیدگر باشد، یک نیاز حیاتی به اکوپیشن دارد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از طرف دیگر انسان یک نیاز نورولوژیکی به اکوپیشن دارد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سیستم عصبی مرکزی به تحریکات غنی و متنوعی نیاز دارد تا بتواند، مشکلات زندگی را حل کند</a:t>
            </a:r>
          </a:p>
          <a:p>
            <a:pPr algn="r" rtl="1">
              <a:lnSpc>
                <a:spcPct val="150000"/>
              </a:lnSpc>
            </a:pP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1369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بنابراین فلسفه اصلی رشته این است که: به خاطر موهبت بیولوژیکی ما، انسان در همه سنین و توانایی ها برای رشد وپیشرفت به اکوپیشن نیاز دارد.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با جستجوی اکوپیشن، انسان تمامیت وجودی اش را به عنوان واحد یکپارچه ای از ذهن، بدن و روح بیان می کند.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اکوپیشن، فرآیند فعالانه زندگی است، از آغاز تا پایان زندگی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اکوپیشن های ما شامل همه فعالیت هایی است که ما در جهت مراقبت از خود، دیگران ، لذت بردن از زندگی و تولید گر بودن از لحاظ اقتصادی و اجتماعی انجام می دهیم</a:t>
            </a:r>
          </a:p>
        </p:txBody>
      </p:sp>
    </p:spTree>
    <p:extLst>
      <p:ext uri="{BB962C8B-B14F-4D97-AF65-F5344CB8AC3E}">
        <p14:creationId xmlns:p14="http://schemas.microsoft.com/office/powerpoint/2010/main" val="539625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انسان </a:t>
            </a:r>
            <a:r>
              <a:rPr lang="fa-IR" dirty="0">
                <a:cs typeface="B Mitra" pitchFamily="2" charset="-78"/>
              </a:rPr>
              <a:t>ها تمایل درونی برای کشف و تسلط بر محیط دارند که آنها را بر می انگیزد تا موجودات شایسته ای شوند. </a:t>
            </a:r>
            <a:endParaRPr lang="fa-IR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Mitra" pitchFamily="2" charset="-78"/>
              </a:rPr>
              <a:t>هویت ما از طریق مشارکت موفق در فعالیت ها و </a:t>
            </a:r>
            <a:r>
              <a:rPr lang="en-US" dirty="0">
                <a:cs typeface="B Mitra" pitchFamily="2" charset="-78"/>
              </a:rPr>
              <a:t>Occupation</a:t>
            </a:r>
            <a:r>
              <a:rPr lang="fa-IR" dirty="0">
                <a:cs typeface="B Mitra" pitchFamily="2" charset="-78"/>
              </a:rPr>
              <a:t> هایی که در نقش های زندگی ما ذاتی هستند شکل می گیرد 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Mitra" pitchFamily="2" charset="-78"/>
              </a:rPr>
              <a:t>مهارت یافتن در فعالیت های تعیین شده توسط این نقش های اجتماعی و </a:t>
            </a:r>
            <a:r>
              <a:rPr lang="en-US" dirty="0">
                <a:cs typeface="B Mitra" pitchFamily="2" charset="-78"/>
              </a:rPr>
              <a:t>Occupation</a:t>
            </a:r>
            <a:r>
              <a:rPr lang="fa-IR" dirty="0">
                <a:cs typeface="B Mitra" pitchFamily="2" charset="-78"/>
              </a:rPr>
              <a:t> منجر به هویت فردی مثبت می </a:t>
            </a:r>
            <a:r>
              <a:rPr lang="fa-IR" dirty="0" smtClean="0">
                <a:cs typeface="B Mitra" pitchFamily="2" charset="-78"/>
              </a:rPr>
              <a:t>شود</a:t>
            </a:r>
          </a:p>
        </p:txBody>
      </p:sp>
    </p:spTree>
    <p:extLst>
      <p:ext uri="{BB962C8B-B14F-4D97-AF65-F5344CB8AC3E}">
        <p14:creationId xmlns:p14="http://schemas.microsoft.com/office/powerpoint/2010/main" val="3987214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cs typeface="B Mitra" pitchFamily="2" charset="-78"/>
              </a:rPr>
              <a:t>تعریف اکوپیشن</a:t>
            </a:r>
            <a:endParaRPr lang="en-US" sz="3600" b="1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429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 smtClean="0">
                <a:cs typeface="B Mitra" pitchFamily="2" charset="-78"/>
              </a:rPr>
              <a:t>طبق تعریف سازمان کاردرمانی امریکا(</a:t>
            </a:r>
            <a:r>
              <a:rPr lang="en-US" dirty="0" smtClean="0">
                <a:cs typeface="B Mitra" pitchFamily="2" charset="-78"/>
              </a:rPr>
              <a:t>AOTA</a:t>
            </a:r>
            <a:r>
              <a:rPr lang="fa-IR" dirty="0" smtClean="0">
                <a:cs typeface="B Mitra" pitchFamily="2" charset="-78"/>
              </a:rPr>
              <a:t>)  </a:t>
            </a:r>
            <a:r>
              <a:rPr lang="fa-IR" dirty="0">
                <a:cs typeface="B Mitra" pitchFamily="2" charset="-78"/>
              </a:rPr>
              <a:t>اکوپیشن </a:t>
            </a:r>
            <a:r>
              <a:rPr lang="fa-IR" dirty="0" smtClean="0">
                <a:cs typeface="B Mitra" pitchFamily="2" charset="-78"/>
              </a:rPr>
              <a:t>یعنی: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  </a:t>
            </a:r>
            <a:r>
              <a:rPr lang="fa-IR" dirty="0">
                <a:cs typeface="B Mitra" pitchFamily="2" charset="-78"/>
              </a:rPr>
              <a:t>فعالیت های روزمره زندگی که توسط فرد یا فرهنگ او به </a:t>
            </a:r>
            <a:r>
              <a:rPr lang="fa-IR" dirty="0" smtClean="0">
                <a:cs typeface="B Mitra" pitchFamily="2" charset="-78"/>
              </a:rPr>
              <a:t>آن </a:t>
            </a:r>
            <a:r>
              <a:rPr lang="fa-IR" dirty="0">
                <a:cs typeface="B Mitra" pitchFamily="2" charset="-78"/>
              </a:rPr>
              <a:t>ها ارزش و معنی </a:t>
            </a:r>
            <a:r>
              <a:rPr lang="fa-IR" dirty="0" smtClean="0">
                <a:cs typeface="B Mitra" pitchFamily="2" charset="-78"/>
              </a:rPr>
              <a:t>داده می شود.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>
                <a:cs typeface="B Mitra" pitchFamily="2" charset="-78"/>
              </a:rPr>
              <a:t>اکوپیشن هر چیزی است که افراد خود را با آن مشغول می کنند که شامل نگرش به خود یا زندگی لذت بخش می </a:t>
            </a:r>
            <a:r>
              <a:rPr lang="fa-IR" dirty="0" smtClean="0">
                <a:cs typeface="B Mitra" pitchFamily="2" charset="-78"/>
              </a:rPr>
              <a:t>شود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>
                <a:cs typeface="B Mitra" pitchFamily="2" charset="-78"/>
              </a:rPr>
              <a:t>شامل </a:t>
            </a:r>
            <a:r>
              <a:rPr lang="fa-IR" dirty="0" smtClean="0">
                <a:cs typeface="B Mitra" pitchFamily="2" charset="-78"/>
              </a:rPr>
              <a:t>ارتباطات </a:t>
            </a:r>
            <a:r>
              <a:rPr lang="fa-IR" dirty="0">
                <a:cs typeface="B Mitra" pitchFamily="2" charset="-78"/>
              </a:rPr>
              <a:t>رسمی اقتصادی یا اجتماعی  می شود</a:t>
            </a:r>
            <a:r>
              <a:rPr lang="fa-IR" dirty="0" smtClean="0">
                <a:cs typeface="B Mitra" pitchFamily="2" charset="-78"/>
              </a:rPr>
              <a:t>.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0672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r>
              <a:rPr altLang="en-US" dirty="0" smtClean="0"/>
              <a:t>Definition </a:t>
            </a:r>
            <a:r>
              <a:rPr lang="en-US" dirty="0"/>
              <a:t>occupational therapy</a:t>
            </a:r>
            <a:endParaRPr lang="fa-IR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29736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use of everyday life activities </a:t>
            </a:r>
            <a:r>
              <a:rPr lang="en-US" dirty="0" smtClean="0"/>
              <a:t>(</a:t>
            </a:r>
            <a:r>
              <a:rPr lang="en-US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Occupations</a:t>
            </a:r>
            <a:r>
              <a:rPr lang="en-US" dirty="0" smtClean="0"/>
              <a:t>) with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en-US" dirty="0" smtClean="0"/>
              <a:t> for the purpose of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enhancing or enabling participation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3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roles, habits, and routines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home, school, workplace, community and other settings</a:t>
            </a:r>
            <a:r>
              <a:rPr lang="en-US" dirty="0" smtClean="0"/>
              <a:t>. (AOTA 2014)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3735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 rtl="1">
              <a:buNone/>
            </a:pPr>
            <a:r>
              <a:rPr lang="fa-IR" sz="2800" b="1" dirty="0">
                <a:cs typeface="B Mitra" pitchFamily="2" charset="-78"/>
              </a:rPr>
              <a:t>دیدگاه </a:t>
            </a:r>
            <a:r>
              <a:rPr lang="en-US" sz="2800" b="1" dirty="0">
                <a:cs typeface="B Mitra" pitchFamily="2" charset="-78"/>
              </a:rPr>
              <a:t>OT</a:t>
            </a:r>
            <a:r>
              <a:rPr lang="fa-IR" sz="2800" b="1" dirty="0">
                <a:cs typeface="B Mitra" pitchFamily="2" charset="-78"/>
              </a:rPr>
              <a:t> کل نگر (</a:t>
            </a:r>
            <a:r>
              <a:rPr lang="en-US" sz="2800" b="1" dirty="0">
                <a:cs typeface="B Mitra" pitchFamily="2" charset="-78"/>
              </a:rPr>
              <a:t>holistic</a:t>
            </a:r>
            <a:r>
              <a:rPr lang="fa-IR" sz="2800" b="1" dirty="0">
                <a:cs typeface="B Mitra" pitchFamily="2" charset="-78"/>
              </a:rPr>
              <a:t>) و مراجع-محور(</a:t>
            </a:r>
            <a:r>
              <a:rPr lang="en-US" sz="2800" b="1" dirty="0">
                <a:cs typeface="B Mitra" pitchFamily="2" charset="-78"/>
              </a:rPr>
              <a:t>client-center</a:t>
            </a:r>
            <a:r>
              <a:rPr lang="fa-IR" sz="2800" b="1" dirty="0">
                <a:cs typeface="B Mitra" pitchFamily="2" charset="-78"/>
              </a:rPr>
              <a:t>) </a:t>
            </a:r>
            <a:endParaRPr lang="fa-IR" sz="2800" b="1" dirty="0" smtClean="0">
              <a:cs typeface="B Mitra" pitchFamily="2" charset="-78"/>
            </a:endParaRPr>
          </a:p>
          <a:p>
            <a:pPr marL="0" indent="0" algn="ctr" rtl="1">
              <a:buNone/>
            </a:pPr>
            <a:r>
              <a:rPr lang="fa-IR" sz="2800" b="1" dirty="0" smtClean="0">
                <a:cs typeface="B Mitra" pitchFamily="2" charset="-78"/>
              </a:rPr>
              <a:t>می باشد</a:t>
            </a:r>
            <a:endParaRPr lang="en-US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7816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pPr eaLnBrk="1" hangingPunct="1"/>
            <a:endParaRPr lang="fa-IR" altLang="en-US" smtClean="0"/>
          </a:p>
        </p:txBody>
      </p:sp>
      <p:pic>
        <p:nvPicPr>
          <p:cNvPr id="31747" name="Picture 2" descr="H:\courses\p\online-occupational-therapy-programs-empower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538288"/>
            <a:ext cx="7402512" cy="4111625"/>
          </a:xfrm>
          <a:noFill/>
        </p:spPr>
      </p:pic>
    </p:spTree>
    <p:extLst>
      <p:ext uri="{BB962C8B-B14F-4D97-AF65-F5344CB8AC3E}">
        <p14:creationId xmlns:p14="http://schemas.microsoft.com/office/powerpoint/2010/main" val="104049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pPr eaLnBrk="1" hangingPunct="1"/>
            <a:endParaRPr lang="fa-IR" altLang="en-US" smtClean="0"/>
          </a:p>
        </p:txBody>
      </p:sp>
      <p:pic>
        <p:nvPicPr>
          <p:cNvPr id="32771" name="Picture 2" descr="H:\courses\p\A-Life-worth-Livi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836613"/>
            <a:ext cx="2665412" cy="2316162"/>
          </a:xfrm>
          <a:noFill/>
        </p:spPr>
      </p:pic>
      <p:pic>
        <p:nvPicPr>
          <p:cNvPr id="32772" name="Picture 3" descr="H:\courses\p\download (2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49713"/>
            <a:ext cx="277177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 descr="H:\courses\p\download (2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692150"/>
            <a:ext cx="3095625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5" descr="H:\courses\p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97200"/>
            <a:ext cx="19526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6" descr="H:\courses\p\images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652963"/>
            <a:ext cx="24479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2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6" name="Oval 40"/>
          <p:cNvSpPr>
            <a:spLocks noChangeArrowheads="1"/>
          </p:cNvSpPr>
          <p:nvPr/>
        </p:nvSpPr>
        <p:spPr bwMode="auto">
          <a:xfrm>
            <a:off x="2484438" y="3068638"/>
            <a:ext cx="3887787" cy="1081087"/>
          </a:xfrm>
          <a:prstGeom prst="ellipse">
            <a:avLst/>
          </a:prstGeom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Occupational Therapists use perspectives from a range of disciplines</a:t>
            </a:r>
          </a:p>
        </p:txBody>
      </p:sp>
      <p:sp>
        <p:nvSpPr>
          <p:cNvPr id="6148" name="Text Box 27"/>
          <p:cNvSpPr txBox="1">
            <a:spLocks noChangeArrowheads="1"/>
          </p:cNvSpPr>
          <p:nvPr/>
        </p:nvSpPr>
        <p:spPr bwMode="auto">
          <a:xfrm>
            <a:off x="2627313" y="3284538"/>
            <a:ext cx="61928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/>
              <a:t>Occupational Therapy</a:t>
            </a:r>
          </a:p>
        </p:txBody>
      </p:sp>
      <p:sp>
        <p:nvSpPr>
          <p:cNvPr id="6149" name="Text Box 28"/>
          <p:cNvSpPr txBox="1">
            <a:spLocks noChangeArrowheads="1"/>
          </p:cNvSpPr>
          <p:nvPr/>
        </p:nvSpPr>
        <p:spPr bwMode="auto">
          <a:xfrm>
            <a:off x="3708400" y="1916113"/>
            <a:ext cx="237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BIOLOGY</a:t>
            </a:r>
          </a:p>
        </p:txBody>
      </p:sp>
      <p:sp>
        <p:nvSpPr>
          <p:cNvPr id="6150" name="Text Box 29"/>
          <p:cNvSpPr txBox="1">
            <a:spLocks noChangeArrowheads="1"/>
          </p:cNvSpPr>
          <p:nvPr/>
        </p:nvSpPr>
        <p:spPr bwMode="auto">
          <a:xfrm>
            <a:off x="6011863" y="5300663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PSYCHOLOGY</a:t>
            </a:r>
          </a:p>
        </p:txBody>
      </p:sp>
      <p:sp>
        <p:nvSpPr>
          <p:cNvPr id="6151" name="Text Box 30"/>
          <p:cNvSpPr txBox="1">
            <a:spLocks noChangeArrowheads="1"/>
          </p:cNvSpPr>
          <p:nvPr/>
        </p:nvSpPr>
        <p:spPr bwMode="auto">
          <a:xfrm>
            <a:off x="971550" y="4581525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SOCIOLOGY</a:t>
            </a:r>
          </a:p>
        </p:txBody>
      </p:sp>
      <p:sp>
        <p:nvSpPr>
          <p:cNvPr id="6152" name="Text Box 31"/>
          <p:cNvSpPr txBox="1">
            <a:spLocks noChangeArrowheads="1"/>
          </p:cNvSpPr>
          <p:nvPr/>
        </p:nvSpPr>
        <p:spPr bwMode="auto">
          <a:xfrm>
            <a:off x="900113" y="3068638"/>
            <a:ext cx="223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SOCIAL POLICY</a:t>
            </a:r>
          </a:p>
        </p:txBody>
      </p:sp>
      <p:sp>
        <p:nvSpPr>
          <p:cNvPr id="6153" name="Text Box 32"/>
          <p:cNvSpPr txBox="1">
            <a:spLocks noChangeArrowheads="1"/>
          </p:cNvSpPr>
          <p:nvPr/>
        </p:nvSpPr>
        <p:spPr bwMode="auto">
          <a:xfrm>
            <a:off x="1116013" y="21336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MEDICINE</a:t>
            </a:r>
          </a:p>
        </p:txBody>
      </p:sp>
      <p:sp>
        <p:nvSpPr>
          <p:cNvPr id="6154" name="Text Box 33"/>
          <p:cNvSpPr txBox="1">
            <a:spLocks noChangeArrowheads="1"/>
          </p:cNvSpPr>
          <p:nvPr/>
        </p:nvSpPr>
        <p:spPr bwMode="auto">
          <a:xfrm>
            <a:off x="5940425" y="2276475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PSYCHIATRY</a:t>
            </a:r>
          </a:p>
        </p:txBody>
      </p:sp>
      <p:sp>
        <p:nvSpPr>
          <p:cNvPr id="6155" name="Text Box 34"/>
          <p:cNvSpPr txBox="1">
            <a:spLocks noChangeArrowheads="1"/>
          </p:cNvSpPr>
          <p:nvPr/>
        </p:nvSpPr>
        <p:spPr bwMode="auto">
          <a:xfrm>
            <a:off x="6696075" y="3789363"/>
            <a:ext cx="24479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COMMUNITY STUDIES</a:t>
            </a:r>
          </a:p>
        </p:txBody>
      </p:sp>
      <p:sp>
        <p:nvSpPr>
          <p:cNvPr id="6156" name="Text Box 35"/>
          <p:cNvSpPr txBox="1">
            <a:spLocks noChangeArrowheads="1"/>
          </p:cNvSpPr>
          <p:nvPr/>
        </p:nvSpPr>
        <p:spPr bwMode="auto">
          <a:xfrm>
            <a:off x="4427538" y="5876925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THE  ARTS</a:t>
            </a:r>
          </a:p>
        </p:txBody>
      </p:sp>
      <p:sp>
        <p:nvSpPr>
          <p:cNvPr id="6157" name="Text Box 36"/>
          <p:cNvSpPr txBox="1">
            <a:spLocks noChangeArrowheads="1"/>
          </p:cNvSpPr>
          <p:nvPr/>
        </p:nvSpPr>
        <p:spPr bwMode="auto">
          <a:xfrm>
            <a:off x="1908175" y="5589588"/>
            <a:ext cx="266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MANAGEMENT</a:t>
            </a:r>
          </a:p>
        </p:txBody>
      </p:sp>
      <p:sp>
        <p:nvSpPr>
          <p:cNvPr id="6158" name="Line 51"/>
          <p:cNvSpPr>
            <a:spLocks noChangeShapeType="1"/>
          </p:cNvSpPr>
          <p:nvPr/>
        </p:nvSpPr>
        <p:spPr bwMode="auto">
          <a:xfrm flipH="1">
            <a:off x="2124075" y="35734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52"/>
          <p:cNvSpPr>
            <a:spLocks noChangeShapeType="1"/>
          </p:cNvSpPr>
          <p:nvPr/>
        </p:nvSpPr>
        <p:spPr bwMode="auto">
          <a:xfrm flipH="1">
            <a:off x="2268538" y="4076700"/>
            <a:ext cx="10080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53"/>
          <p:cNvSpPr>
            <a:spLocks noChangeShapeType="1"/>
          </p:cNvSpPr>
          <p:nvPr/>
        </p:nvSpPr>
        <p:spPr bwMode="auto">
          <a:xfrm flipH="1">
            <a:off x="3563938" y="4149725"/>
            <a:ext cx="215900" cy="1366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54"/>
          <p:cNvSpPr>
            <a:spLocks noChangeShapeType="1"/>
          </p:cNvSpPr>
          <p:nvPr/>
        </p:nvSpPr>
        <p:spPr bwMode="auto">
          <a:xfrm>
            <a:off x="4643438" y="4149725"/>
            <a:ext cx="288925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57"/>
          <p:cNvSpPr>
            <a:spLocks noChangeShapeType="1"/>
          </p:cNvSpPr>
          <p:nvPr/>
        </p:nvSpPr>
        <p:spPr bwMode="auto">
          <a:xfrm>
            <a:off x="5580063" y="4076700"/>
            <a:ext cx="9366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58"/>
          <p:cNvSpPr>
            <a:spLocks noChangeShapeType="1"/>
          </p:cNvSpPr>
          <p:nvPr/>
        </p:nvSpPr>
        <p:spPr bwMode="auto">
          <a:xfrm>
            <a:off x="6300788" y="3789363"/>
            <a:ext cx="4318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59"/>
          <p:cNvSpPr>
            <a:spLocks noChangeShapeType="1"/>
          </p:cNvSpPr>
          <p:nvPr/>
        </p:nvSpPr>
        <p:spPr bwMode="auto">
          <a:xfrm flipV="1">
            <a:off x="5651500" y="263683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60"/>
          <p:cNvSpPr>
            <a:spLocks noChangeShapeType="1"/>
          </p:cNvSpPr>
          <p:nvPr/>
        </p:nvSpPr>
        <p:spPr bwMode="auto">
          <a:xfrm flipV="1">
            <a:off x="4284663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61"/>
          <p:cNvSpPr>
            <a:spLocks noChangeShapeType="1"/>
          </p:cNvSpPr>
          <p:nvPr/>
        </p:nvSpPr>
        <p:spPr bwMode="auto">
          <a:xfrm flipH="1" flipV="1">
            <a:off x="2124075" y="2492375"/>
            <a:ext cx="10080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cs typeface="B Kamran" pitchFamily="2" charset="-78"/>
              </a:rPr>
              <a:t>انگاه دهقانی پای پیش نهاد و گفت با ما از کار سخن بگوی.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پیامبر گفت: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کار کردن همگام شدن است با زمین و آسمان 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بیکار ماندن بیگانه گشتن است با بهار و تابستان، و خزان و زمستان 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باز ماندن از قافله حیات ، که با غروری شکوهمند و تسلیمی سربلند به سوی ابدیت پیش می رود.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وقتی کار می کنی وجودت به  نی لبکی ماننده است که از مجرای آن نجوای زندگی به آهنگ بدل می گردد.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آیا دوست می داری وقتی همه آواز می خوانند تو نی لبکی گنگ و خاموش باشی؟</a:t>
            </a:r>
            <a:endParaRPr lang="en-US" sz="2800" b="1" dirty="0"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335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Occupational therapy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05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800" b="1" dirty="0" smtClean="0">
                <a:cs typeface="B Kamran" pitchFamily="2" charset="-78"/>
              </a:rPr>
              <a:t>پیوسته با تو گفته اند که کار نفرین و لعنت است و تلاش ، بلا و بدبختی است.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اما من با تو می گویم وقتی کار می کنی ، نقشی از برترین رویای زمین را که در آغاز به نام تو نوشته اند جان می بخشی. 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دوستی با کار ، به حقیقت عشق به زندگی است.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عشق به زندگی در کار، دمساز شدن با اسرار حیات است.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کار تهی و بی جان است مگر عشق در میان باشد. 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هنگامی که با عشق کار می کنی،خود را با خود و خلق و با خدا پیوند می دهی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اکنون با تو بگویم که کار با عشق چیست؟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کار با عشق آن است که پارچه ای را با تار و پود قلب خویش ببافی بدین امید که معشوق تو آن را در برخواهد کرد</a:t>
            </a:r>
            <a:endParaRPr lang="en-US" sz="2800" b="1" dirty="0"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5959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800" b="1" dirty="0" smtClean="0">
                <a:cs typeface="B Kamran" pitchFamily="2" charset="-78"/>
              </a:rPr>
              <a:t>کار با عشق آن است که خانه ای را با خشت محبت بنا کنی بدین امید که محبوب تو در آن زندگی خواهد کرد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بالاخره کار با عشق آن است که هر چیز را با نفس خود جان دهی و بدانی که تمام قدیسان و پاکان عالم در کار تو می نگرند.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اگر نمی توانی با عشق کار کنی ،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اگر جز با ملالت و بیزاری کاری از تو نمی آید،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بهتر است کار خود را ترک کنی و بر دروازه معبد بنشینی و صدقات کسانی را که با عشق کار می کنند بپذیری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زیرا اگر بی عشق پخت کنی ، نانی تلخ از تنور به در خواهد امد که گرسنه را نیم سیر گذارد</a:t>
            </a:r>
          </a:p>
          <a:p>
            <a:pPr algn="r" rtl="1"/>
            <a:r>
              <a:rPr lang="fa-IR" sz="2800" b="1" dirty="0" smtClean="0">
                <a:cs typeface="B Kamran" pitchFamily="2" charset="-78"/>
              </a:rPr>
              <a:t>و اگر با صدای فرشتگان آواز بخوانی و تو را به آن آواز عشقی نباشد گوش ادمیان را آشفته می کنی و آنان را از شنیدن آواز روز و نجوای </a:t>
            </a:r>
            <a:r>
              <a:rPr lang="fa-IR" sz="2800" b="1" smtClean="0">
                <a:cs typeface="B Kamran" pitchFamily="2" charset="-78"/>
              </a:rPr>
              <a:t>شب </a:t>
            </a:r>
            <a:r>
              <a:rPr lang="fa-IR" sz="2800" b="1" smtClean="0">
                <a:cs typeface="B Kamran" pitchFamily="2" charset="-78"/>
              </a:rPr>
              <a:t>محروم می </a:t>
            </a:r>
            <a:r>
              <a:rPr lang="fa-IR" sz="2800" b="1" dirty="0" smtClean="0">
                <a:cs typeface="B Kamran" pitchFamily="2" charset="-78"/>
              </a:rPr>
              <a:t>داری</a:t>
            </a:r>
            <a:endParaRPr lang="en-US" sz="2800" b="1" dirty="0"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321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429000"/>
          </a:xfrm>
        </p:spPr>
        <p:txBody>
          <a:bodyPr anchor="ctr">
            <a:normAutofit/>
          </a:bodyPr>
          <a:lstStyle/>
          <a:p>
            <a:pPr algn="ctr" rtl="1"/>
            <a:r>
              <a:rPr lang="en-US" sz="2800" b="1" dirty="0" smtClean="0">
                <a:cs typeface="B Mitra" pitchFamily="2" charset="-78"/>
              </a:rPr>
              <a:t>Health </a:t>
            </a:r>
            <a:r>
              <a:rPr lang="fa-IR" sz="2800" b="1" dirty="0" smtClean="0">
                <a:cs typeface="B Mitra" pitchFamily="2" charset="-78"/>
              </a:rPr>
              <a:t>یا سلامتی چیست؟</a:t>
            </a:r>
            <a:endParaRPr lang="en-US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670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r" rtl="1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از نظر سازمان جهانی بهداشت: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b="1" dirty="0" smtClean="0">
                <a:cs typeface="B Mitra" pitchFamily="2" charset="-78"/>
              </a:rPr>
              <a:t>سلامتی تنها به ناتوانی جسمی بر نمیگردد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b="1" dirty="0" smtClean="0">
                <a:cs typeface="B Mitra" pitchFamily="2" charset="-78"/>
              </a:rPr>
              <a:t>بلکه جنبه های اجتماعی را نیز دربر می گیرد.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b="1" dirty="0" smtClean="0">
                <a:cs typeface="B Mitra" pitchFamily="2" charset="-78"/>
              </a:rPr>
              <a:t>یکی از شاخص </a:t>
            </a:r>
            <a:r>
              <a:rPr lang="fa-IR" b="1" dirty="0">
                <a:cs typeface="B Mitra" pitchFamily="2" charset="-78"/>
              </a:rPr>
              <a:t>های</a:t>
            </a:r>
            <a:r>
              <a:rPr lang="fa-IR" b="1" dirty="0" smtClean="0">
                <a:cs typeface="B Mitra" pitchFamily="2" charset="-78"/>
              </a:rPr>
              <a:t> مهم و اساسی سلامتی </a:t>
            </a:r>
            <a:r>
              <a:rPr lang="fa-IR" b="1" dirty="0" smtClean="0">
                <a:solidFill>
                  <a:srgbClr val="FF0000"/>
                </a:solidFill>
                <a:cs typeface="B Mitra" pitchFamily="2" charset="-78"/>
              </a:rPr>
              <a:t>مشارکت در فعالیت ها</a:t>
            </a:r>
            <a:r>
              <a:rPr lang="fa-IR" b="1" dirty="0" smtClean="0">
                <a:cs typeface="B Mitra" pitchFamily="2" charset="-78"/>
              </a:rPr>
              <a:t> می باشد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b="1" dirty="0">
                <a:cs typeface="B Mitra" pitchFamily="2" charset="-78"/>
              </a:rPr>
              <a:t>نتایج و پیامدهای مشارکت یک شاخص برای سلامتی ، تندرستی و رشد کودک است.</a:t>
            </a:r>
          </a:p>
        </p:txBody>
      </p:sp>
    </p:spTree>
    <p:extLst>
      <p:ext uri="{BB962C8B-B14F-4D97-AF65-F5344CB8AC3E}">
        <p14:creationId xmlns:p14="http://schemas.microsoft.com/office/powerpoint/2010/main" val="255148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468" y="304800"/>
            <a:ext cx="8229600" cy="114300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سلامتی در مدل </a:t>
            </a:r>
            <a:r>
              <a:rPr lang="en-US" dirty="0">
                <a:cs typeface="B Mitra" pitchFamily="2" charset="-78"/>
              </a:rPr>
              <a:t>ICF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80064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7824" y="2420888"/>
            <a:ext cx="266429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Health condition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9872" y="3645024"/>
            <a:ext cx="158417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Activity 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8144" y="3627022"/>
            <a:ext cx="2016224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Participation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9552" y="3645023"/>
            <a:ext cx="2016224" cy="4928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Body function &amp; structure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5004048" y="5238846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Personal factors</a:t>
            </a:r>
          </a:p>
        </p:txBody>
      </p:sp>
      <p:sp>
        <p:nvSpPr>
          <p:cNvPr id="9" name="Rectangle 8"/>
          <p:cNvSpPr/>
          <p:nvPr/>
        </p:nvSpPr>
        <p:spPr>
          <a:xfrm>
            <a:off x="1547664" y="5238846"/>
            <a:ext cx="187220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Environmental factors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475656" y="3212976"/>
            <a:ext cx="5184576" cy="36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475656" y="4509120"/>
            <a:ext cx="51845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475656" y="3230978"/>
            <a:ext cx="0" cy="342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660232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475656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660232" y="407707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211960" y="2780928"/>
            <a:ext cx="0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1"/>
          </p:cNvCxnSpPr>
          <p:nvPr/>
        </p:nvCxnSpPr>
        <p:spPr>
          <a:xfrm flipH="1">
            <a:off x="2555776" y="3825044"/>
            <a:ext cx="8640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5004048" y="3825044"/>
            <a:ext cx="864096" cy="180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483768" y="4869160"/>
            <a:ext cx="34563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483768" y="48691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940152" y="48691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226519" y="4137861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9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منظور از مشارکت (</a:t>
            </a:r>
            <a:r>
              <a:rPr lang="en-US" dirty="0" smtClean="0">
                <a:cs typeface="B Mitra" pitchFamily="2" charset="-78"/>
              </a:rPr>
              <a:t>participation</a:t>
            </a:r>
            <a:r>
              <a:rPr lang="fa-IR" dirty="0" smtClean="0">
                <a:cs typeface="B Mitra" pitchFamily="2" charset="-78"/>
              </a:rPr>
              <a:t>) چیست؟ 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مشارکت </a:t>
            </a:r>
            <a:r>
              <a:rPr lang="fa-IR" dirty="0">
                <a:cs typeface="B Mitra" pitchFamily="2" charset="-78"/>
              </a:rPr>
              <a:t>بعنوان درگیر شدن و همکاری مطابق شرایط زندگی تعریف شده است</a:t>
            </a:r>
            <a:r>
              <a:rPr lang="fa-IR" dirty="0" smtClean="0">
                <a:cs typeface="B Mitra" pitchFamily="2" charset="-78"/>
              </a:rPr>
              <a:t>.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مشارکت </a:t>
            </a:r>
            <a:r>
              <a:rPr lang="fa-IR" dirty="0">
                <a:cs typeface="B Mitra" pitchFamily="2" charset="-78"/>
              </a:rPr>
              <a:t>می </a:t>
            </a:r>
            <a:r>
              <a:rPr lang="fa-IR" dirty="0" smtClean="0">
                <a:cs typeface="B Mitra" pitchFamily="2" charset="-78"/>
              </a:rPr>
              <a:t>تواند، تنها </a:t>
            </a:r>
            <a:r>
              <a:rPr lang="fa-IR" dirty="0">
                <a:cs typeface="B Mitra" pitchFamily="2" charset="-78"/>
              </a:rPr>
              <a:t>در </a:t>
            </a:r>
            <a:r>
              <a:rPr lang="fa-IR" dirty="0" smtClean="0">
                <a:cs typeface="B Mitra" pitchFamily="2" charset="-78"/>
              </a:rPr>
              <a:t>ارتباط با بستر </a:t>
            </a:r>
            <a:r>
              <a:rPr lang="fa-IR" dirty="0">
                <a:cs typeface="B Mitra" pitchFamily="2" charset="-78"/>
              </a:rPr>
              <a:t>محیطی که </a:t>
            </a:r>
            <a:r>
              <a:rPr lang="fa-IR" dirty="0" smtClean="0">
                <a:cs typeface="B Mitra" pitchFamily="2" charset="-78"/>
              </a:rPr>
              <a:t>افراد در آن زندگی </a:t>
            </a:r>
            <a:r>
              <a:rPr lang="fa-IR" dirty="0">
                <a:cs typeface="B Mitra" pitchFamily="2" charset="-78"/>
              </a:rPr>
              <a:t>،کار و بازی می کنند </a:t>
            </a:r>
            <a:r>
              <a:rPr lang="fa-IR" dirty="0" smtClean="0">
                <a:cs typeface="B Mitra" pitchFamily="2" charset="-78"/>
              </a:rPr>
              <a:t>، درک </a:t>
            </a:r>
            <a:r>
              <a:rPr lang="fa-IR" dirty="0">
                <a:cs typeface="B Mitra" pitchFamily="2" charset="-78"/>
              </a:rPr>
              <a:t>شود. </a:t>
            </a:r>
            <a:endParaRPr lang="fa-IR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Mitra" pitchFamily="2" charset="-78"/>
              </a:rPr>
              <a:t>به عنوان یک پروسه ،</a:t>
            </a:r>
            <a:r>
              <a:rPr lang="en-US" dirty="0">
                <a:cs typeface="B Mitra" pitchFamily="2" charset="-78"/>
              </a:rPr>
              <a:t>participation</a:t>
            </a:r>
            <a:r>
              <a:rPr lang="fa-IR" dirty="0">
                <a:cs typeface="B Mitra" pitchFamily="2" charset="-78"/>
              </a:rPr>
              <a:t> ،تصور عمل بکارگیری فعالیت های روزانه مطابق فیزیک، اجتماع و فرهنگ و اقتصاد و </a:t>
            </a:r>
            <a:r>
              <a:rPr lang="fa-IR" dirty="0" smtClean="0">
                <a:cs typeface="B Mitra" pitchFamily="2" charset="-78"/>
              </a:rPr>
              <a:t>... </a:t>
            </a:r>
            <a:r>
              <a:rPr lang="fa-IR" dirty="0">
                <a:cs typeface="B Mitra" pitchFamily="2" charset="-78"/>
              </a:rPr>
              <a:t>است</a:t>
            </a:r>
          </a:p>
        </p:txBody>
      </p:sp>
    </p:spTree>
    <p:extLst>
      <p:ext uri="{BB962C8B-B14F-4D97-AF65-F5344CB8AC3E}">
        <p14:creationId xmlns:p14="http://schemas.microsoft.com/office/powerpoint/2010/main" val="146289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16363"/>
          </a:xfrm>
        </p:spPr>
        <p:txBody>
          <a:bodyPr anchor="ctr">
            <a:norm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b="1" dirty="0" smtClean="0">
                <a:cs typeface="B Mitra" pitchFamily="2" charset="-78"/>
              </a:rPr>
              <a:t>کاردرمانی به وجود آمد تا به افراد کمک کند در فعالیت های ارزشمند و معنی دار زندگی خود مشارکت کنند</a:t>
            </a:r>
            <a:endParaRPr lang="en-US" sz="28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022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/>
              <a:t>دیدگاه </a:t>
            </a:r>
            <a:r>
              <a:rPr lang="en-US" sz="3200" b="1" dirty="0"/>
              <a:t>OT</a:t>
            </a:r>
            <a:r>
              <a:rPr lang="fa-IR" sz="3200" b="1" dirty="0"/>
              <a:t> به </a:t>
            </a:r>
            <a:r>
              <a:rPr lang="fa-IR" sz="3200" b="1" dirty="0" smtClean="0"/>
              <a:t>انسان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عقیده و باور اصلی </a:t>
            </a:r>
            <a:r>
              <a:rPr lang="en-US" dirty="0" smtClean="0">
                <a:cs typeface="B Mitra" pitchFamily="2" charset="-78"/>
              </a:rPr>
              <a:t>OT</a:t>
            </a:r>
            <a:r>
              <a:rPr lang="fa-IR" dirty="0" smtClean="0">
                <a:cs typeface="B Mitra" pitchFamily="2" charset="-78"/>
              </a:rPr>
              <a:t> می تواند در این عبارت خلاصه شود: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dirty="0" smtClean="0">
              <a:cs typeface="B Mitra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بشر با استفاده از دستانش، که از ذهن و اراده اش انرژی می گیرد، می تواند سطح سلامتی خود را تحت تاثیر قرار دهد – ماری ریلی.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8894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smtClean="0">
                <a:cs typeface="B Mitra" pitchFamily="2" charset="-78"/>
              </a:rPr>
              <a:t>دیدگاه عمیق از انسان سنگ بنای </a:t>
            </a:r>
            <a:r>
              <a:rPr lang="en-US" dirty="0" smtClean="0">
                <a:cs typeface="B Mitra" pitchFamily="2" charset="-78"/>
              </a:rPr>
              <a:t>OT</a:t>
            </a:r>
            <a:r>
              <a:rPr lang="fa-IR" dirty="0" smtClean="0">
                <a:cs typeface="B Mitra" pitchFamily="2" charset="-78"/>
              </a:rPr>
              <a:t> است: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b="1" dirty="0" smtClean="0">
                <a:cs typeface="B Mitra" pitchFamily="2" charset="-78"/>
              </a:rPr>
              <a:t>انسان با یک نیاز درونی و بیولوژِکی برانگیخته میشود، وقتی انسان در فعالیت های روزانه درگیر می شود در واقع، نیازهایی را که برای زنده ماندن، رشد و تکامل، سلامتی و رفاه ، ضروری هستند، جستجو می کند</a:t>
            </a:r>
            <a:r>
              <a:rPr lang="fa-IR" dirty="0" smtClean="0">
                <a:cs typeface="B Mitra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827088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79</TotalTime>
  <Words>1044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Thatch</vt:lpstr>
      <vt:lpstr>کاردرمانی</vt:lpstr>
      <vt:lpstr>Occupational therapy </vt:lpstr>
      <vt:lpstr>PowerPoint Presentation</vt:lpstr>
      <vt:lpstr>PowerPoint Presentation</vt:lpstr>
      <vt:lpstr>سلامتی در مدل ICF</vt:lpstr>
      <vt:lpstr>منظور از مشارکت (participation) چیست؟ </vt:lpstr>
      <vt:lpstr>PowerPoint Presentation</vt:lpstr>
      <vt:lpstr>دیدگاه OT به انسان</vt:lpstr>
      <vt:lpstr>PowerPoint Presentation</vt:lpstr>
      <vt:lpstr>PowerPoint Presentation</vt:lpstr>
      <vt:lpstr>PowerPoint Presentation</vt:lpstr>
      <vt:lpstr>PowerPoint Presentation</vt:lpstr>
      <vt:lpstr>تعریف اکوپیشن</vt:lpstr>
      <vt:lpstr>Definition occupational therapy</vt:lpstr>
      <vt:lpstr>PowerPoint Presentation</vt:lpstr>
      <vt:lpstr>PowerPoint Presentation</vt:lpstr>
      <vt:lpstr>PowerPoint Presentation</vt:lpstr>
      <vt:lpstr>Occupational Therapists use perspectives from a range of disciplines</vt:lpstr>
      <vt:lpstr>کار</vt:lpstr>
      <vt:lpstr>کار</vt:lpstr>
      <vt:lpstr>کار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کاردرمانی</dc:title>
  <dc:creator>T</dc:creator>
  <cp:lastModifiedBy>T</cp:lastModifiedBy>
  <cp:revision>10</cp:revision>
  <dcterms:created xsi:type="dcterms:W3CDTF">2016-12-29T06:16:51Z</dcterms:created>
  <dcterms:modified xsi:type="dcterms:W3CDTF">2017-12-22T20:39:38Z</dcterms:modified>
</cp:coreProperties>
</file>